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56" r:id="rId3"/>
    <p:sldId id="393" r:id="rId4"/>
    <p:sldId id="394" r:id="rId5"/>
    <p:sldId id="395" r:id="rId6"/>
    <p:sldId id="396" r:id="rId7"/>
    <p:sldId id="397" r:id="rId8"/>
    <p:sldId id="398" r:id="rId9"/>
    <p:sldId id="400" r:id="rId10"/>
    <p:sldId id="374" r:id="rId11"/>
  </p:sldIdLst>
  <p:sldSz cx="12192000" cy="6858000"/>
  <p:notesSz cx="6858000" cy="9144000"/>
  <p:embeddedFontLst>
    <p:embeddedFont>
      <p:font typeface="맑은 고딕" panose="020B0503020000020004" pitchFamily="34" charset="-127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Pretendard" panose="02000503000000020004" pitchFamily="2" charset="-127"/>
      <p:regular r:id="rId21"/>
      <p:bold r:id="rId22"/>
    </p:embeddedFont>
    <p:embeddedFont>
      <p:font typeface="Pretendard Black" panose="02000503000000020004" pitchFamily="2" charset="-127"/>
      <p:bold r:id="rId23"/>
    </p:embeddedFont>
    <p:embeddedFont>
      <p:font typeface="Pretendard ExtraBold" panose="02000503000000020004" pitchFamily="2" charset="-127"/>
      <p:bold r:id="rId24"/>
    </p:embeddedFont>
    <p:embeddedFont>
      <p:font typeface="Pretendard Medium" panose="02000503000000020004" pitchFamily="2" charset="-127"/>
      <p:regular r:id="rId25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121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720"/>
  </p:normalViewPr>
  <p:slideViewPr>
    <p:cSldViewPr snapToGrid="0">
      <p:cViewPr varScale="1">
        <p:scale>
          <a:sx n="211" d="100"/>
          <a:sy n="211" d="100"/>
        </p:scale>
        <p:origin x="18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523BD4-9269-4234-B535-4A8ED134DD62}" type="datetimeFigureOut">
              <a:rPr lang="ko-KR" altLang="en-US" smtClean="0"/>
              <a:t>2023. 9. 13.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3B76E-E381-400A-816C-9E76DB2336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503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5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쉽게 말하자면 프로그래밍에서 필요한 데이터를 추상화 시켜 속성과 메서드를 가진 객체로 만들고</a:t>
            </a:r>
            <a:r>
              <a:rPr lang="en-US" altLang="ko-KR" sz="12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12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그 </a:t>
            </a:r>
            <a:r>
              <a:rPr lang="ko-KR" altLang="en-US" sz="1200" b="0" i="0" dirty="0" err="1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객체간의</a:t>
            </a:r>
            <a:r>
              <a:rPr lang="ko-KR" altLang="en-US" sz="12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상호 작용을 통해 로직을 구성하는 방법</a:t>
            </a:r>
            <a:endParaRPr lang="en-US" altLang="ko-KR" sz="1200" b="0" i="0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129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3B76E-E381-400A-816C-9E76DB23368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230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2023. 9. 13.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kitae040522@gmail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OOP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이해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You!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3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76437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3722888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1154483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OOP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란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?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594572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1471878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객체의 이해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객체의 이해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06DEC8-FD5B-B127-7B76-1B08727EBFB6}"/>
              </a:ext>
            </a:extLst>
          </p:cNvPr>
          <p:cNvSpPr txBox="1"/>
          <p:nvPr/>
        </p:nvSpPr>
        <p:spPr>
          <a:xfrm>
            <a:off x="375178" y="1102125"/>
            <a:ext cx="2755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객체를</a:t>
            </a:r>
            <a:r>
              <a:rPr kumimoji="1" lang="ko-KR" altLang="en-US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정의하기</a:t>
            </a:r>
            <a:endParaRPr kumimoji="1" lang="ko-Kore-KR" altLang="en-US" sz="32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A3FC0BB-95BD-4932-0277-415E43549227}"/>
              </a:ext>
            </a:extLst>
          </p:cNvPr>
          <p:cNvGrpSpPr/>
          <p:nvPr/>
        </p:nvGrpSpPr>
        <p:grpSpPr>
          <a:xfrm>
            <a:off x="716448" y="1986846"/>
            <a:ext cx="10759103" cy="3293850"/>
            <a:chOff x="859629" y="2142945"/>
            <a:chExt cx="10759103" cy="329385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5AEFF49-0ECC-A789-45E2-3FCB39B435A4}"/>
                </a:ext>
              </a:extLst>
            </p:cNvPr>
            <p:cNvSpPr txBox="1"/>
            <p:nvPr/>
          </p:nvSpPr>
          <p:spPr>
            <a:xfrm>
              <a:off x="859629" y="2142945"/>
              <a:ext cx="4653838" cy="32938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ko-KR" altLang="en-US" sz="2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강아지를 어떻게 정의할 수 있을까</a:t>
              </a:r>
              <a:r>
                <a:rPr kumimoji="1" lang="en-US" altLang="ko-KR" sz="2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?</a:t>
              </a:r>
            </a:p>
            <a:p>
              <a:pPr marL="742950" lvl="1" indent="-285750">
                <a:lnSpc>
                  <a:spcPct val="120000"/>
                </a:lnSpc>
                <a:buFontTx/>
                <a:buChar char="-"/>
              </a:pPr>
              <a:r>
                <a:rPr kumimoji="1" lang="ko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이름</a:t>
              </a:r>
              <a:endParaRPr kumimoji="1"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742950" lvl="1" indent="-285750">
                <a:lnSpc>
                  <a:spcPct val="120000"/>
                </a:lnSpc>
                <a:buFontTx/>
                <a:buChar char="-"/>
              </a:pPr>
              <a:r>
                <a:rPr kumimoji="1" lang="ko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나이</a:t>
              </a:r>
              <a:endParaRPr kumimoji="1"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742950" lvl="1" indent="-285750">
                <a:lnSpc>
                  <a:spcPct val="120000"/>
                </a:lnSpc>
                <a:buFontTx/>
                <a:buChar char="-"/>
              </a:pPr>
              <a:r>
                <a:rPr kumimoji="1" lang="ko-KR" altLang="en-US" sz="2000" dirty="0" err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견종</a:t>
              </a:r>
              <a:endParaRPr kumimoji="1"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742950" lvl="1" indent="-285750">
                <a:lnSpc>
                  <a:spcPct val="120000"/>
                </a:lnSpc>
                <a:buFontTx/>
                <a:buChar char="-"/>
              </a:pPr>
              <a:r>
                <a:rPr kumimoji="1" lang="ko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털 색깔</a:t>
              </a:r>
              <a:endParaRPr kumimoji="1" lang="en-US" altLang="ko-KR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285750" indent="-285750">
                <a:buFontTx/>
                <a:buChar char="-"/>
              </a:pPr>
              <a:endParaRPr kumimoji="1" lang="en-US" altLang="ko-Kore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kumimoji="1" lang="ko-KR" altLang="en-US" sz="2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강아지에게 무엇을 시킬 수 있을까</a:t>
              </a:r>
              <a:r>
                <a:rPr kumimoji="1" lang="en-US" altLang="ko-KR" sz="24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?</a:t>
              </a:r>
            </a:p>
            <a:p>
              <a:pPr marL="742950" lvl="1" indent="-285750">
                <a:lnSpc>
                  <a:spcPct val="120000"/>
                </a:lnSpc>
                <a:buFontTx/>
                <a:buChar char="-"/>
              </a:pPr>
              <a:r>
                <a:rPr kumimoji="1" lang="ko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짖기</a:t>
              </a:r>
              <a:endParaRPr kumimoji="1"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marL="742950" lvl="1" indent="-285750">
                <a:lnSpc>
                  <a:spcPct val="120000"/>
                </a:lnSpc>
                <a:buFontTx/>
                <a:buChar char="-"/>
              </a:pPr>
              <a:r>
                <a:rPr kumimoji="1" lang="ko-KR" altLang="en-US" sz="20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달리기</a:t>
              </a:r>
              <a:endParaRPr kumimoji="1" lang="ko-Kore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274013D3-4998-BD34-AB4A-C6086BE69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94679" y="2381853"/>
              <a:ext cx="4224053" cy="28160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052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객체의 이해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06DEC8-FD5B-B127-7B76-1B08727EBFB6}"/>
              </a:ext>
            </a:extLst>
          </p:cNvPr>
          <p:cNvSpPr txBox="1"/>
          <p:nvPr/>
        </p:nvSpPr>
        <p:spPr>
          <a:xfrm>
            <a:off x="375178" y="1102125"/>
            <a:ext cx="2755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객체를</a:t>
            </a:r>
            <a:r>
              <a:rPr kumimoji="1" lang="ko-KR" altLang="en-US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정의하기</a:t>
            </a:r>
            <a:endParaRPr kumimoji="1" lang="ko-Kore-KR" altLang="en-US" sz="32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209A6D-F0FA-45C2-F9AF-043A59F64785}"/>
              </a:ext>
            </a:extLst>
          </p:cNvPr>
          <p:cNvSpPr txBox="1"/>
          <p:nvPr/>
        </p:nvSpPr>
        <p:spPr>
          <a:xfrm>
            <a:off x="588404" y="1986846"/>
            <a:ext cx="11015189" cy="1424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en" altLang="ko-Kore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Class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r>
              <a:rPr lang="en" altLang="ko-Kore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000" dirty="0">
                <a:solidFill>
                  <a:srgbClr val="C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무언가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정의하는 방법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강아지란 이름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나이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견종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털 색깔의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가지 특성으로 정의되고 달리기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짖기의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가지 행동을 할 수 있다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객체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en" altLang="ko-Kore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Objects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): </a:t>
            </a:r>
            <a:r>
              <a:rPr lang="ko-KR" altLang="en-US" sz="2000" dirty="0">
                <a:solidFill>
                  <a:srgbClr val="C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 무언가</a:t>
            </a:r>
            <a:endParaRPr lang="en-US" altLang="ko-KR" sz="2000" dirty="0">
              <a:solidFill>
                <a:srgbClr val="C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5C194146-58BA-7FB9-4080-44C2ECB46A83}"/>
              </a:ext>
            </a:extLst>
          </p:cNvPr>
          <p:cNvSpPr/>
          <p:nvPr/>
        </p:nvSpPr>
        <p:spPr>
          <a:xfrm>
            <a:off x="1029456" y="3708788"/>
            <a:ext cx="1610797" cy="1947764"/>
          </a:xfrm>
          <a:prstGeom prst="roundRect">
            <a:avLst>
              <a:gd name="adj" fmla="val 8772"/>
            </a:avLst>
          </a:prstGeom>
          <a:solidFill>
            <a:schemeClr val="bg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kumimoji="1" lang="ko-Kore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이름</a:t>
            </a:r>
            <a:r>
              <a:rPr kumimoji="1" lang="en-US" altLang="ko-KR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ko-KR" altLang="en-US" dirty="0" err="1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산체</a:t>
            </a:r>
            <a:endParaRPr kumimoji="1" lang="en-US" altLang="ko-KR" dirty="0">
              <a:solidFill>
                <a:sysClr val="windowText" lastClr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나이</a:t>
            </a:r>
            <a:r>
              <a:rPr kumimoji="1" lang="en-US" altLang="ko-KR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살</a:t>
            </a:r>
            <a:endParaRPr kumimoji="1" lang="en-US" altLang="ko-KR" dirty="0">
              <a:solidFill>
                <a:sysClr val="windowText" lastClr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 err="1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견종</a:t>
            </a:r>
            <a:r>
              <a:rPr kumimoji="1" lang="en-US" altLang="ko-KR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치와와</a:t>
            </a:r>
            <a:endParaRPr kumimoji="1" lang="en-US" altLang="ko-KR" dirty="0">
              <a:solidFill>
                <a:sysClr val="windowText" lastClr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 err="1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털색</a:t>
            </a:r>
            <a:r>
              <a:rPr kumimoji="1" lang="en-US" altLang="ko-KR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갈색</a:t>
            </a:r>
            <a:endParaRPr kumimoji="1" lang="ko-Kore-KR" altLang="en-US" dirty="0">
              <a:solidFill>
                <a:sysClr val="windowText" lastClr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60F2A332-2749-A8B5-0C38-CD20DD754313}"/>
              </a:ext>
            </a:extLst>
          </p:cNvPr>
          <p:cNvSpPr/>
          <p:nvPr/>
        </p:nvSpPr>
        <p:spPr>
          <a:xfrm>
            <a:off x="2839536" y="3708788"/>
            <a:ext cx="1610797" cy="1947764"/>
          </a:xfrm>
          <a:prstGeom prst="roundRect">
            <a:avLst>
              <a:gd name="adj" fmla="val 8772"/>
            </a:avLst>
          </a:prstGeom>
          <a:solidFill>
            <a:schemeClr val="bg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kumimoji="1" lang="ko-Kore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이름</a:t>
            </a:r>
            <a:r>
              <a:rPr kumimoji="1" lang="en-US" altLang="ko-KR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ko-KR" altLang="en-US" dirty="0" err="1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밍키</a:t>
            </a:r>
            <a:endParaRPr kumimoji="1" lang="en-US" altLang="ko-KR" dirty="0">
              <a:solidFill>
                <a:sysClr val="windowText" lastClr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나이</a:t>
            </a:r>
            <a:r>
              <a:rPr kumimoji="1" lang="en-US" altLang="ko-KR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살</a:t>
            </a:r>
            <a:endParaRPr kumimoji="1" lang="en-US" altLang="ko-KR" dirty="0">
              <a:solidFill>
                <a:sysClr val="windowText" lastClr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 err="1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견종</a:t>
            </a:r>
            <a:r>
              <a:rPr kumimoji="1" lang="en-US" altLang="ko-KR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푸들</a:t>
            </a:r>
            <a:endParaRPr kumimoji="1" lang="en-US" altLang="ko-KR" dirty="0">
              <a:solidFill>
                <a:sysClr val="windowText" lastClr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 err="1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털색</a:t>
            </a:r>
            <a:r>
              <a:rPr kumimoji="1" lang="en-US" altLang="ko-KR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회색</a:t>
            </a:r>
            <a:endParaRPr kumimoji="1" lang="ko-Kore-KR" altLang="en-US" dirty="0">
              <a:solidFill>
                <a:sysClr val="windowText" lastClr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0574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585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객체의 이해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06DEC8-FD5B-B127-7B76-1B08727EBFB6}"/>
              </a:ext>
            </a:extLst>
          </p:cNvPr>
          <p:cNvSpPr txBox="1"/>
          <p:nvPr/>
        </p:nvSpPr>
        <p:spPr>
          <a:xfrm>
            <a:off x="375178" y="1102125"/>
            <a:ext cx="2755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객체를</a:t>
            </a:r>
            <a:r>
              <a:rPr kumimoji="1" lang="ko-KR" altLang="en-US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 정의하기</a:t>
            </a:r>
            <a:endParaRPr kumimoji="1" lang="ko-Kore-KR" altLang="en-US" sz="32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E8F5F1-56BE-F891-F87E-51124CF5BE7E}"/>
              </a:ext>
            </a:extLst>
          </p:cNvPr>
          <p:cNvSpPr txBox="1"/>
          <p:nvPr/>
        </p:nvSpPr>
        <p:spPr>
          <a:xfrm>
            <a:off x="375178" y="1756845"/>
            <a:ext cx="6094990" cy="11364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속성</a:t>
            </a:r>
            <a:r>
              <a:rPr lang="en-US" altLang="ko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en" altLang="ko-Kore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Attributes</a:t>
            </a:r>
            <a:r>
              <a:rPr lang="en-US" altLang="ko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r>
              <a:rPr lang="en" altLang="ko-Kore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객체를 정의하는 특성들</a:t>
            </a:r>
            <a:endParaRPr lang="en-US" altLang="ko-KR" sz="2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메서드</a:t>
            </a:r>
            <a:r>
              <a:rPr lang="en-US" altLang="ko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en" altLang="ko-Kore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Methods</a:t>
            </a:r>
            <a:r>
              <a:rPr lang="en-US" altLang="ko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r>
              <a:rPr lang="en" altLang="ko-Kore-KR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객체에게 시킬 수 있는 일</a:t>
            </a:r>
            <a:endParaRPr lang="ko-Kore-KR" altLang="en-US" sz="2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A8CB9D1-847C-049B-8982-DC88A14361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1910" y="3214543"/>
            <a:ext cx="3811999" cy="25413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03436F-140D-F6C7-E5BC-EB3B1998FCCF}"/>
              </a:ext>
            </a:extLst>
          </p:cNvPr>
          <p:cNvSpPr txBox="1"/>
          <p:nvPr/>
        </p:nvSpPr>
        <p:spPr>
          <a:xfrm>
            <a:off x="6095999" y="3440149"/>
            <a:ext cx="3811999" cy="2018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속성</a:t>
            </a:r>
            <a:endParaRPr lang="en" altLang="ko-Kore-KR" sz="2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이름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나이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2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견종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2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털색</a:t>
            </a:r>
            <a:endParaRPr lang="ko-KR" altLang="en-US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메서드</a:t>
            </a:r>
            <a:endParaRPr lang="en" altLang="ko-Kore-KR" sz="2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ko-KR" altLang="en-US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짖기</a:t>
            </a:r>
            <a:r>
              <a:rPr lang="en-US" altLang="ko-KR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달리기</a:t>
            </a:r>
            <a:endParaRPr lang="ko-Kore-KR" altLang="en-US" sz="22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4598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273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OOP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란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158BD5-4029-863E-DC2A-7AE9C2CD74CF}"/>
              </a:ext>
            </a:extLst>
          </p:cNvPr>
          <p:cNvSpPr txBox="1"/>
          <p:nvPr/>
        </p:nvSpPr>
        <p:spPr>
          <a:xfrm>
            <a:off x="1781362" y="3149539"/>
            <a:ext cx="8629271" cy="22444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인간 중심적 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소프트웨어 개발 </a:t>
            </a:r>
            <a:r>
              <a:rPr lang="ko-KR" altLang="en-US" sz="24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방법론</a:t>
            </a:r>
            <a:endParaRPr lang="en-US" altLang="ko-KR" sz="2400" b="0" i="0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현실 세계를 프로그래밍으로 옮겨와 프로그래밍하는 것을 말한다</a:t>
            </a:r>
            <a:r>
              <a:rPr lang="en-US" altLang="ko-KR" sz="24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현실 세계의 사물들을 객체라고 보고</a:t>
            </a:r>
            <a:r>
              <a:rPr lang="en-US" altLang="ko-KR" sz="24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24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그 객체로부터 개발하고자 하는 애플리케이션에 필요한 특징들을 뽑아와 프로그래밍하는 것</a:t>
            </a:r>
            <a:endParaRPr lang="en-US" altLang="ko-KR" sz="2400" b="0" i="0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4F4D6CB2-8CAB-A108-4BEB-EDFC485109B8}"/>
              </a:ext>
            </a:extLst>
          </p:cNvPr>
          <p:cNvSpPr/>
          <p:nvPr/>
        </p:nvSpPr>
        <p:spPr>
          <a:xfrm>
            <a:off x="1868663" y="1751999"/>
            <a:ext cx="8454667" cy="1118766"/>
          </a:xfrm>
          <a:prstGeom prst="roundRect">
            <a:avLst>
              <a:gd name="adj" fmla="val 4747"/>
            </a:avLst>
          </a:prstGeom>
          <a:solidFill>
            <a:schemeClr val="bg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ko-Kore-KR" sz="2400" b="0" i="0" dirty="0">
                <a:solidFill>
                  <a:srgbClr val="C00000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OOP</a:t>
            </a:r>
            <a:r>
              <a:rPr lang="en" altLang="ko-Kore-KR" sz="2400" b="0" i="0" dirty="0">
                <a:solidFill>
                  <a:sysClr val="windowText" lastClr="000000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en" altLang="ko-Kore-KR" sz="2400" b="0" i="0" dirty="0">
                <a:solidFill>
                  <a:srgbClr val="C00000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</a:t>
            </a:r>
            <a:r>
              <a:rPr lang="en" altLang="ko-Kore-KR" sz="2400" b="0" i="0" dirty="0">
                <a:solidFill>
                  <a:sysClr val="windowText" lastClr="000000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bject </a:t>
            </a:r>
            <a:r>
              <a:rPr lang="en" altLang="ko-Kore-KR" sz="2400" b="0" i="0" dirty="0">
                <a:solidFill>
                  <a:srgbClr val="C00000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</a:t>
            </a:r>
            <a:r>
              <a:rPr lang="en" altLang="ko-Kore-KR" sz="2400" b="0" i="0" dirty="0">
                <a:solidFill>
                  <a:sysClr val="windowText" lastClr="000000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riented </a:t>
            </a:r>
            <a:r>
              <a:rPr lang="en" altLang="ko-Kore-KR" sz="2400" b="0" i="0" dirty="0">
                <a:solidFill>
                  <a:srgbClr val="C00000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</a:t>
            </a:r>
            <a:r>
              <a:rPr lang="en" altLang="ko-Kore-KR" sz="2400" b="0" i="0" dirty="0">
                <a:solidFill>
                  <a:sysClr val="windowText" lastClr="000000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rogramming</a:t>
            </a:r>
            <a:r>
              <a:rPr kumimoji="1" lang="en-US" altLang="ko-Kore-KR" sz="2400" b="0" i="0" dirty="0">
                <a:solidFill>
                  <a:sysClr val="windowText" lastClr="000000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(</a:t>
            </a:r>
            <a:r>
              <a:rPr kumimoji="1" lang="ko-KR" altLang="en-US" sz="2400" dirty="0">
                <a:solidFill>
                  <a:sysClr val="windowText" lastClr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객체 지향 프로그래밍</a:t>
            </a:r>
            <a:r>
              <a:rPr kumimoji="1" lang="en-US" altLang="ko-Kore-KR" sz="2400" b="0" i="0" dirty="0">
                <a:solidFill>
                  <a:sysClr val="windowText" lastClr="000000"/>
                </a:solidFill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endParaRPr lang="en" altLang="ko-Kore-KR" sz="2400" b="0" i="0" dirty="0">
              <a:solidFill>
                <a:sysClr val="windowText" lastClr="000000"/>
              </a:solidFill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1494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273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OOP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란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5820C4-2965-A6B3-18C0-2A46DCE03F26}"/>
              </a:ext>
            </a:extLst>
          </p:cNvPr>
          <p:cNvSpPr txBox="1"/>
          <p:nvPr/>
        </p:nvSpPr>
        <p:spPr>
          <a:xfrm>
            <a:off x="287999" y="1954193"/>
            <a:ext cx="11616617" cy="38016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20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&lt;</a:t>
            </a:r>
            <a:r>
              <a:rPr lang="ko-KR" altLang="en-US" sz="20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장점</a:t>
            </a:r>
            <a:r>
              <a:rPr lang="en-US" altLang="ko-KR" sz="2000" b="1" dirty="0">
                <a:effectLst/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&gt;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다른 클래스를 가져와 사용할 수 있고</a:t>
            </a:r>
            <a:r>
              <a:rPr lang="en-US" altLang="ko-KR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상속받을 수 있어 코드의 재사용성 증가</a:t>
            </a:r>
            <a:endParaRPr lang="en-US" altLang="ko-KR" sz="2000" b="0" i="0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자주 사용되는 로직을 라이브러리로 </a:t>
            </a:r>
            <a:r>
              <a:rPr lang="ko-KR" altLang="en-US" sz="2000" b="0" i="0" dirty="0" err="1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만들어두면</a:t>
            </a: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계속해서 사용할 수 있어 신뢰성을 확보 가능</a:t>
            </a:r>
            <a:endParaRPr lang="en-US" altLang="ko-KR" sz="2000" b="0" i="0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단위로 모듈화가 가능하여</a:t>
            </a:r>
            <a:r>
              <a:rPr lang="en-US" altLang="ko-KR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대형 프로젝트에 적합</a:t>
            </a:r>
            <a:r>
              <a:rPr lang="en-US" altLang="ko-KR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위와 비슷한 의미</a:t>
            </a:r>
            <a:r>
              <a:rPr lang="en-US" altLang="ko-KR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객체 단위로 코드가 나눠져 작성되기 때문에 디버깅이 쉽고 유지보수가 용이함</a:t>
            </a:r>
            <a:endParaRPr lang="en-US" altLang="ko-KR" sz="2000" b="0" i="0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l">
              <a:lnSpc>
                <a:spcPct val="150000"/>
              </a:lnSpc>
            </a:pPr>
            <a:endParaRPr lang="en-US" altLang="ko-KR" sz="1000" b="0" i="0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&lt;</a:t>
            </a:r>
            <a:r>
              <a:rPr lang="ko-KR" altLang="en-US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단점</a:t>
            </a:r>
            <a:r>
              <a:rPr lang="en-US" altLang="ko-KR" sz="20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&gt;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처리 속도가 상대적으로 느림</a:t>
            </a:r>
            <a:endParaRPr lang="en-US" altLang="ko-KR" sz="2000" b="0" i="0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객체가 많으면 용량이 커짐</a:t>
            </a:r>
            <a:endParaRPr lang="en-US" altLang="ko-KR" sz="2000" b="0" i="0" dirty="0">
              <a:effectLst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lang="ko-KR" altLang="en-US" sz="2000" b="0" i="0" dirty="0">
                <a:effectLst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설계 시 많은 노력과 시간이 필요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5E4B0E-7069-8EBE-4A7E-51425EF829B9}"/>
              </a:ext>
            </a:extLst>
          </p:cNvPr>
          <p:cNvSpPr txBox="1"/>
          <p:nvPr/>
        </p:nvSpPr>
        <p:spPr>
          <a:xfrm>
            <a:off x="375178" y="1102125"/>
            <a:ext cx="25763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OOP</a:t>
            </a:r>
            <a:r>
              <a:rPr kumimoji="1" lang="ko-KR" altLang="en-US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의 장단점</a:t>
            </a:r>
            <a:endParaRPr kumimoji="1" lang="ko-Kore-KR" altLang="en-US" sz="32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0610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273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OOP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란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5820C4-2965-A6B3-18C0-2A46DCE03F26}"/>
              </a:ext>
            </a:extLst>
          </p:cNvPr>
          <p:cNvSpPr txBox="1"/>
          <p:nvPr/>
        </p:nvSpPr>
        <p:spPr>
          <a:xfrm>
            <a:off x="287999" y="2151727"/>
            <a:ext cx="11616617" cy="28321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시스템 서체 일반체"/>
              <a:buChar char="-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캡슐화</a:t>
            </a:r>
          </a:p>
          <a:p>
            <a:pPr marL="800100" lvl="1" indent="-342900">
              <a:lnSpc>
                <a:spcPct val="120000"/>
              </a:lnSpc>
              <a:buFont typeface="시스템 서체 일반체"/>
              <a:buChar char="-"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코드를 수정없이 재활용하는 것을 목적으로 함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800100" lvl="1" indent="-342900">
              <a:lnSpc>
                <a:spcPct val="120000"/>
              </a:lnSpc>
              <a:buFont typeface="시스템 서체 일반체"/>
              <a:buChar char="-"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클래스라는 캡슐에 기능과 특성을 담아 묶는다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(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목적을 기준으로 묶는다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시스템 서체 일반체"/>
              <a:buChar char="-"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시스템 서체 일반체"/>
              <a:buChar char="-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상속</a:t>
            </a:r>
          </a:p>
          <a:p>
            <a:pPr marL="800100" lvl="1" indent="-342900">
              <a:lnSpc>
                <a:spcPct val="120000"/>
              </a:lnSpc>
              <a:buFont typeface="시스템 서체 일반체"/>
              <a:buChar char="-"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클래스로부터 속성과 메서드를 물려받는 것을 말함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800100" lvl="1" indent="-342900">
              <a:lnSpc>
                <a:spcPct val="120000"/>
              </a:lnSpc>
              <a:buFont typeface="시스템 서체 일반체"/>
              <a:buChar char="-"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다른 클래스를 가져와서 수정할 일이 있다면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 클래스를 직접 수정하는 대신 상속을 받아 변경하고자 하는 부분만 변경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F48051-1ED4-EE70-CE8E-2CED6307072E}"/>
              </a:ext>
            </a:extLst>
          </p:cNvPr>
          <p:cNvSpPr txBox="1"/>
          <p:nvPr/>
        </p:nvSpPr>
        <p:spPr>
          <a:xfrm>
            <a:off x="375178" y="1102125"/>
            <a:ext cx="22220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OOP</a:t>
            </a:r>
            <a:r>
              <a:rPr kumimoji="1" lang="ko-KR" altLang="en-US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의 특징</a:t>
            </a:r>
            <a:endParaRPr kumimoji="1" lang="ko-Kore-KR" altLang="en-US" sz="32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4621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529140-5216-4928-7D60-32640CB035AE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7C762CF6-57F6-F596-38CD-ED66C4E2890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D027966-D85B-FE5E-3B1A-57FF08181E67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1" name="그림 20" descr="텍스트이(가) 표시된 사진&#10;&#10;자동 생성된 설명">
              <a:extLst>
                <a:ext uri="{FF2B5EF4-FFF2-40B4-BE49-F238E27FC236}">
                  <a16:creationId xmlns:a16="http://schemas.microsoft.com/office/drawing/2014/main" id="{075C6087-920F-EE9F-7227-A148C19C8D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0879B-905D-9B65-A7E0-30CE88823F77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1A66F6-C61F-8154-FCCD-D381169E6E6D}"/>
              </a:ext>
            </a:extLst>
          </p:cNvPr>
          <p:cNvSpPr txBox="1"/>
          <p:nvPr/>
        </p:nvSpPr>
        <p:spPr>
          <a:xfrm>
            <a:off x="375178" y="314256"/>
            <a:ext cx="1273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OOP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란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5820C4-2965-A6B3-18C0-2A46DCE03F26}"/>
              </a:ext>
            </a:extLst>
          </p:cNvPr>
          <p:cNvSpPr txBox="1"/>
          <p:nvPr/>
        </p:nvSpPr>
        <p:spPr>
          <a:xfrm>
            <a:off x="287999" y="2151727"/>
            <a:ext cx="11616617" cy="2462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시스템 서체 일반체"/>
              <a:buChar char="-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추상화</a:t>
            </a:r>
          </a:p>
          <a:p>
            <a:pPr marL="800100" lvl="1" indent="-342900">
              <a:lnSpc>
                <a:spcPct val="120000"/>
              </a:lnSpc>
              <a:buFont typeface="시스템 서체 일반체"/>
              <a:buChar char="-"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객체 지향 관점에서 클래스를 정의하는 것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800100" lvl="1" indent="-342900">
              <a:lnSpc>
                <a:spcPct val="120000"/>
              </a:lnSpc>
              <a:buFont typeface="시스템 서체 일반체"/>
              <a:buChar char="-"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불필요한 정보 외 중요한 정보만 표현함으로써 공통의 속성과 기능을 묶어 이름을 붙이는 것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시스템 서체 일반체"/>
              <a:buChar char="-"/>
              <a:tabLst/>
              <a:defRPr/>
            </a:pP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시스템 서체 일반체"/>
              <a:buChar char="-"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다형성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00100" lvl="1" indent="-342900">
              <a:lnSpc>
                <a:spcPct val="120000"/>
              </a:lnSpc>
              <a:buFont typeface="시스템 서체 일반체"/>
              <a:buChar char="-"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하나의 변수명이나 함수명이 상황에 따라 다르게 해석될 수 있음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800100" lvl="1" indent="-342900">
              <a:lnSpc>
                <a:spcPct val="120000"/>
              </a:lnSpc>
              <a:buFont typeface="시스템 서체 일반체"/>
              <a:buChar char="-"/>
              <a:defRPr/>
            </a:pP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대표적인 다형성이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오버라이딩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오버로딩이다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F48051-1ED4-EE70-CE8E-2CED6307072E}"/>
              </a:ext>
            </a:extLst>
          </p:cNvPr>
          <p:cNvSpPr txBox="1"/>
          <p:nvPr/>
        </p:nvSpPr>
        <p:spPr>
          <a:xfrm>
            <a:off x="375178" y="1102125"/>
            <a:ext cx="22220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OOP</a:t>
            </a:r>
            <a:r>
              <a:rPr kumimoji="1" lang="ko-KR" altLang="en-US" sz="3200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의 특징</a:t>
            </a:r>
            <a:endParaRPr kumimoji="1" lang="ko-Kore-KR" altLang="en-US" sz="3200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986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7845</TotalTime>
  <Words>424</Words>
  <Application>Microsoft Macintosh PowerPoint</Application>
  <PresentationFormat>와이드스크린</PresentationFormat>
  <Paragraphs>88</Paragraphs>
  <Slides>10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Pretendard</vt:lpstr>
      <vt:lpstr>Pretendard Black</vt:lpstr>
      <vt:lpstr>Pretendard ExtraBold</vt:lpstr>
      <vt:lpstr>Calibri</vt:lpstr>
      <vt:lpstr>시스템 서체 일반체</vt:lpstr>
      <vt:lpstr>맑은 고딕</vt:lpstr>
      <vt:lpstr>Calibri Light</vt:lpstr>
      <vt:lpstr>Pretendard Medium</vt:lpstr>
      <vt:lpstr>Arial</vt:lpstr>
      <vt:lpstr>Office 테마</vt:lpstr>
      <vt:lpstr>OOP의 이해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송기태</cp:lastModifiedBy>
  <cp:revision>55</cp:revision>
  <dcterms:created xsi:type="dcterms:W3CDTF">2023-07-12T08:16:29Z</dcterms:created>
  <dcterms:modified xsi:type="dcterms:W3CDTF">2023-09-13T11:01:25Z</dcterms:modified>
</cp:coreProperties>
</file>

<file path=docProps/thumbnail.jpeg>
</file>